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60" r:id="rId8"/>
    <p:sldId id="262" r:id="rId9"/>
    <p:sldId id="263" r:id="rId10"/>
    <p:sldId id="264" r:id="rId11"/>
    <p:sldId id="265" r:id="rId12"/>
    <p:sldId id="266" r:id="rId13"/>
    <p:sldId id="278" r:id="rId14"/>
    <p:sldId id="279" r:id="rId15"/>
    <p:sldId id="277" r:id="rId16"/>
    <p:sldId id="280" r:id="rId17"/>
    <p:sldId id="281" r:id="rId18"/>
    <p:sldId id="282" r:id="rId19"/>
    <p:sldId id="283" r:id="rId20"/>
    <p:sldId id="267" r:id="rId21"/>
    <p:sldId id="268" r:id="rId22"/>
    <p:sldId id="269" r:id="rId23"/>
    <p:sldId id="270" r:id="rId24"/>
    <p:sldId id="271" r:id="rId25"/>
    <p:sldId id="272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  <p:sldId id="292" r:id="rId35"/>
    <p:sldId id="293" r:id="rId36"/>
    <p:sldId id="258" r:id="rId37"/>
    <p:sldId id="259" r:id="rId38"/>
    <p:sldId id="26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199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9963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0614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5496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2382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53436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95642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6033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8112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6728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5366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4865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978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24931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4746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7563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B0D55-EFB0-402A-BB2C-7BDB3A8F0937}" type="datetimeFigureOut">
              <a:rPr lang="ar-EG" smtClean="0"/>
              <a:t>02/06/1443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E0ECA6C-0AEA-4025-AB8B-543499CD815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2537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MariaAyman/Project_I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6296-C605-4249-8929-F07A3CE5B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Hospital Database</a:t>
            </a:r>
            <a:endParaRPr lang="ar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B5AB3-0BD9-45F2-9479-B64ADB9E7E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2400" dirty="0"/>
              <a:t>Dr. Ibrahim Els</a:t>
            </a:r>
            <a:r>
              <a:rPr lang="en-US" sz="2400" dirty="0"/>
              <a:t>e</a:t>
            </a:r>
            <a:r>
              <a:rPr lang="da-DK" sz="2400" dirty="0"/>
              <a:t>mman</a:t>
            </a:r>
            <a:endParaRPr lang="ar-EG" sz="2400" dirty="0"/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63601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CEAB9-2002-49B3-BA5A-ACBF1DBE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08" y="1156996"/>
            <a:ext cx="11305592" cy="5701004"/>
          </a:xfrm>
        </p:spPr>
        <p:txBody>
          <a:bodyPr/>
          <a:lstStyle/>
          <a:p>
            <a:pPr algn="l" rtl="0"/>
            <a:r>
              <a:rPr lang="en-US" sz="3000" b="1" u="sng" dirty="0"/>
              <a:t>Reservation – Employees (one to many)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One reservation is made by one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employee, but one employee can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make </a:t>
            </a: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one reservation.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algn="l" rtl="0">
              <a:buClr>
                <a:srgbClr val="A53010"/>
              </a:buClr>
              <a:defRPr/>
            </a:pPr>
            <a:r>
              <a:rPr lang="en-US" sz="3000" b="1" u="sng" dirty="0"/>
              <a:t>Reservation – Patients (one to many)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One reservation belongs to one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  patient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but one patient may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have more than </a:t>
            </a: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one reservation.</a:t>
            </a:r>
          </a:p>
          <a:p>
            <a:pPr marL="0" indent="0" algn="l" rtl="0">
              <a:buClr>
                <a:srgbClr val="A53010"/>
              </a:buClr>
              <a:buNone/>
              <a:defRPr/>
            </a:pPr>
            <a:endParaRPr lang="en-US" sz="3000" b="1" u="sng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273610-A011-4BDC-B67C-0E8C1DAE9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t="23821" r="50576" b="42915"/>
          <a:stretch/>
        </p:blipFill>
        <p:spPr>
          <a:xfrm>
            <a:off x="8126963" y="1730831"/>
            <a:ext cx="4065037" cy="2304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81DE1-1EF3-46DC-935B-544030ACD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4" t="60001" r="50001" b="21904"/>
          <a:stretch/>
        </p:blipFill>
        <p:spPr>
          <a:xfrm>
            <a:off x="7987004" y="4609326"/>
            <a:ext cx="4204996" cy="22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8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83477F-F36F-4296-A91E-92942875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40971"/>
            <a:ext cx="11277600" cy="5617029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30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Patients – Medical Record (one to many)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None/>
              <a:tabLst/>
              <a:defRPr/>
            </a:pP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Medical record belongs to only one patient, but one patient may has more than one medical record.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sz="3000" dirty="0">
                <a:solidFill>
                  <a:schemeClr val="accent1"/>
                </a:solidFill>
                <a:latin typeface="Century Gothic" panose="020B0502020202020204"/>
              </a:rPr>
              <a:t>According to </a:t>
            </a: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the relationship between Doctors table and Patients table (</a:t>
            </a:r>
            <a:r>
              <a:rPr lang="en-US" sz="3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many to many</a:t>
            </a:r>
            <a:r>
              <a:rPr 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), we made Junction table called </a:t>
            </a:r>
            <a:r>
              <a:rPr lang="en-US" sz="3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Medical Record.</a:t>
            </a:r>
            <a:endParaRPr lang="ar-EG" sz="30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37CD42-DE21-4F4E-97E2-E651C9A02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8" t="59048" r="49152" b="22585"/>
          <a:stretch/>
        </p:blipFill>
        <p:spPr>
          <a:xfrm>
            <a:off x="6382947" y="2955470"/>
            <a:ext cx="5809053" cy="21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FB1D-BC1D-4A63-918B-13A3BAFB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68127"/>
            <a:ext cx="8911687" cy="663514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Queries</a:t>
            </a:r>
            <a:endParaRPr lang="ar-EG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A8E91-F91C-41D6-95C4-6991CF34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90" y="1169503"/>
            <a:ext cx="11128310" cy="555449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000" dirty="0">
                <a:sym typeface="Wingdings" panose="05000000000000000000" pitchFamily="2" charset="2"/>
              </a:rPr>
              <a:t>We made </a:t>
            </a:r>
            <a:r>
              <a:rPr lang="en-US" sz="3000" b="1" dirty="0">
                <a:sym typeface="Wingdings" panose="05000000000000000000" pitchFamily="2" charset="2"/>
              </a:rPr>
              <a:t>24 queries </a:t>
            </a:r>
            <a:r>
              <a:rPr lang="en-US" sz="3000" dirty="0">
                <a:sym typeface="Wingdings" panose="05000000000000000000" pitchFamily="2" charset="2"/>
              </a:rPr>
              <a:t>(</a:t>
            </a:r>
            <a:r>
              <a:rPr lang="en-US" sz="3000" i="1" u="sng" dirty="0">
                <a:sym typeface="Wingdings" panose="05000000000000000000" pitchFamily="2" charset="2"/>
              </a:rPr>
              <a:t>17 select and 7 action queries</a:t>
            </a:r>
            <a:r>
              <a:rPr lang="en-US" sz="3000" dirty="0">
                <a:sym typeface="Wingdings" panose="05000000000000000000" pitchFamily="2" charset="2"/>
              </a:rPr>
              <a:t>)</a:t>
            </a:r>
          </a:p>
          <a:p>
            <a:pPr marL="0" indent="0" algn="l" rtl="0">
              <a:buNone/>
            </a:pPr>
            <a:r>
              <a:rPr lang="en-US" sz="4000" b="1" dirty="0">
                <a:sym typeface="Wingdings" panose="05000000000000000000" pitchFamily="2" charset="2"/>
              </a:rPr>
              <a:t>Updated query </a:t>
            </a:r>
          </a:p>
          <a:p>
            <a:pPr marL="0" indent="0" algn="l" rtl="0">
              <a:buNone/>
            </a:pPr>
            <a:endParaRPr lang="en-US" sz="30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CC235-8D18-4920-8BE3-4FDE3CC1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t="43546" r="69521" b="7092"/>
          <a:stretch/>
        </p:blipFill>
        <p:spPr>
          <a:xfrm>
            <a:off x="1182956" y="2509736"/>
            <a:ext cx="4455843" cy="4348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A4DC9-BBCF-40F8-B892-F758C6EC1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1" t="51632" r="66330" b="8284"/>
          <a:stretch/>
        </p:blipFill>
        <p:spPr>
          <a:xfrm>
            <a:off x="7451253" y="2509736"/>
            <a:ext cx="4659683" cy="43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2DD5-025E-4B0C-BDCC-0136EF06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665" y="429556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Deleted query</a:t>
            </a:r>
            <a:r>
              <a:rPr lang="en-US" sz="4000" b="1" dirty="0">
                <a:sym typeface="Wingdings" panose="05000000000000000000" pitchFamily="2" charset="2"/>
              </a:rPr>
              <a:t></a:t>
            </a:r>
            <a:endParaRPr lang="ar-EG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73126-0D98-42A6-891B-1EBA2EE5B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47518" r="72473" b="17589"/>
          <a:stretch/>
        </p:blipFill>
        <p:spPr>
          <a:xfrm>
            <a:off x="8990670" y="1361155"/>
            <a:ext cx="3201330" cy="549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424A7-214F-4D1B-913F-B459E647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20733" r="71436" b="27493"/>
          <a:stretch/>
        </p:blipFill>
        <p:spPr>
          <a:xfrm>
            <a:off x="0" y="1361155"/>
            <a:ext cx="3201330" cy="5496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D384A-2715-443C-9B2F-6200DA3B2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1" t="33192" r="71596" b="27778"/>
          <a:stretch/>
        </p:blipFill>
        <p:spPr>
          <a:xfrm>
            <a:off x="4275599" y="1361155"/>
            <a:ext cx="3385978" cy="5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5FC3-5129-46EC-96BD-D306678B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53" y="1692613"/>
            <a:ext cx="10311894" cy="787940"/>
          </a:xfrm>
        </p:spPr>
        <p:txBody>
          <a:bodyPr>
            <a:normAutofit/>
          </a:bodyPr>
          <a:lstStyle/>
          <a:p>
            <a:r>
              <a:rPr lang="en-US" sz="4000" b="1" dirty="0"/>
              <a:t>Make Table								Append  		</a:t>
            </a:r>
            <a:endParaRPr lang="ar-EG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34820-D5F2-4E22-BC1B-814B3FA11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42838" r="50692" b="10921"/>
          <a:stretch/>
        </p:blipFill>
        <p:spPr>
          <a:xfrm>
            <a:off x="0" y="2480553"/>
            <a:ext cx="6096203" cy="437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6C149-8A82-42F9-859C-CEC2486F5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40568" r="50851" b="25390"/>
          <a:stretch/>
        </p:blipFill>
        <p:spPr>
          <a:xfrm>
            <a:off x="6595353" y="2480553"/>
            <a:ext cx="5596647" cy="43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E93A-E266-4015-B8C7-CC26AB7C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4" y="1384911"/>
            <a:ext cx="5901817" cy="1543114"/>
          </a:xfrm>
        </p:spPr>
        <p:txBody>
          <a:bodyPr>
            <a:normAutofit/>
          </a:bodyPr>
          <a:lstStyle/>
          <a:p>
            <a:r>
              <a:rPr lang="en-US" sz="4000" b="1" i="1" u="sng" dirty="0"/>
              <a:t>Select query </a:t>
            </a:r>
            <a:r>
              <a:rPr lang="en-US" sz="4000" b="1" dirty="0"/>
              <a:t>from more than one table.</a:t>
            </a:r>
            <a:endParaRPr lang="ar-EG" sz="4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2C477-9C69-4845-A48C-3DE646DD1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8" t="21769" r="43444" b="22041"/>
          <a:stretch/>
        </p:blipFill>
        <p:spPr>
          <a:xfrm>
            <a:off x="204280" y="3004457"/>
            <a:ext cx="5226931" cy="3853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71AFF6-8FB5-498F-AF71-1B82A37E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t="28050" r="22091" b="20952"/>
          <a:stretch/>
        </p:blipFill>
        <p:spPr>
          <a:xfrm>
            <a:off x="6021421" y="3011714"/>
            <a:ext cx="6170579" cy="38462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C89102-F974-4BA5-870B-FFBEB8FD3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3" t="20721" r="51146" b="22012"/>
          <a:stretch/>
        </p:blipFill>
        <p:spPr>
          <a:xfrm>
            <a:off x="6096000" y="0"/>
            <a:ext cx="6096000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1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EA7-CDAE-4C44-B1E5-CD8377BD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84" y="577456"/>
            <a:ext cx="12059816" cy="6280543"/>
          </a:xfrm>
        </p:spPr>
        <p:txBody>
          <a:bodyPr>
            <a:noAutofit/>
          </a:bodyPr>
          <a:lstStyle/>
          <a:p>
            <a:br>
              <a:rPr lang="en-US" sz="4000" b="1" dirty="0"/>
            </a:br>
            <a:r>
              <a:rPr lang="en-US" sz="4000" b="1" dirty="0"/>
              <a:t>Query for number floor of every </a:t>
            </a:r>
            <a:br>
              <a:rPr lang="en-US" sz="4000" b="1" dirty="0"/>
            </a:br>
            <a:r>
              <a:rPr lang="en-US" sz="4000" b="1" dirty="0"/>
              <a:t>clinic.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Query for shifts of employees.</a:t>
            </a:r>
            <a:br>
              <a:rPr lang="en-US" sz="4000" b="1" dirty="0"/>
            </a:br>
            <a:r>
              <a:rPr lang="en-US" sz="4000" b="1" dirty="0"/>
              <a:t> </a:t>
            </a:r>
            <a:endParaRPr lang="ar-EG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58E5C-C48B-4DD1-8CE0-D6CE7F7CC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3" t="21908" r="66174" b="52335"/>
          <a:stretch/>
        </p:blipFill>
        <p:spPr>
          <a:xfrm>
            <a:off x="8584163" y="1217902"/>
            <a:ext cx="3607837" cy="188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7437A-AA52-41E4-A7EF-E68BAF6D0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t="20272" r="52857" b="51156"/>
          <a:stretch/>
        </p:blipFill>
        <p:spPr>
          <a:xfrm>
            <a:off x="8518849" y="3747540"/>
            <a:ext cx="3673151" cy="311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ADC2F-218F-4E40-A7F9-539ED265FA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2" t="20409" r="53392" b="70339"/>
          <a:stretch/>
        </p:blipFill>
        <p:spPr>
          <a:xfrm>
            <a:off x="458756" y="4108451"/>
            <a:ext cx="7089709" cy="1194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98D43-A7B8-4693-AB35-91013E16B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20476" r="49183" b="68231"/>
          <a:stretch/>
        </p:blipFill>
        <p:spPr>
          <a:xfrm>
            <a:off x="132184" y="5193784"/>
            <a:ext cx="8200765" cy="16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1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A1E4-74DE-4D45-8791-3DAF0943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12" y="545842"/>
            <a:ext cx="4217436" cy="642256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Parameter query </a:t>
            </a:r>
            <a:endParaRPr lang="ar-EG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E91D9-C126-4D63-9558-F0E435759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4" t="46667" r="37781" b="40136"/>
          <a:stretch/>
        </p:blipFill>
        <p:spPr>
          <a:xfrm>
            <a:off x="7265033" y="1339720"/>
            <a:ext cx="4926968" cy="1587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A5D8E-8F0A-49D6-9BCC-EBEC745D3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6" t="50000" r="38470" b="35568"/>
          <a:stretch/>
        </p:blipFill>
        <p:spPr>
          <a:xfrm>
            <a:off x="8439904" y="3079102"/>
            <a:ext cx="3752096" cy="153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D644D3-0785-43B9-8473-E1F668D21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t="42687" r="32577" b="18504"/>
          <a:stretch/>
        </p:blipFill>
        <p:spPr>
          <a:xfrm>
            <a:off x="186612" y="3079102"/>
            <a:ext cx="8253292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0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0667-A909-4436-9776-C30AD541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60" y="624110"/>
            <a:ext cx="10748864" cy="728440"/>
          </a:xfrm>
        </p:spPr>
        <p:txBody>
          <a:bodyPr/>
          <a:lstStyle/>
          <a:p>
            <a:r>
              <a:rPr lang="en-US" b="1" dirty="0"/>
              <a:t>Query for employees who will look at pension </a:t>
            </a:r>
            <a:endParaRPr lang="ar-EG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CCB16-C9E6-4686-B420-BB971EE894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20696" r="54897" b="65714"/>
          <a:stretch/>
        </p:blipFill>
        <p:spPr>
          <a:xfrm>
            <a:off x="6923088" y="1539162"/>
            <a:ext cx="5268912" cy="159385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E778C0-642E-4B7B-94FE-6B336D85F4FA}"/>
              </a:ext>
            </a:extLst>
          </p:cNvPr>
          <p:cNvSpPr txBox="1">
            <a:spLocks/>
          </p:cNvSpPr>
          <p:nvPr/>
        </p:nvSpPr>
        <p:spPr>
          <a:xfrm>
            <a:off x="1110343" y="3149599"/>
            <a:ext cx="10680440" cy="728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Queries for Experienced and Fresh Employees</a:t>
            </a:r>
            <a:endParaRPr lang="ar-EG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940E1-AC53-4168-940C-4422C50E0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5" t="32517" r="16888" b="28707"/>
          <a:stretch/>
        </p:blipFill>
        <p:spPr>
          <a:xfrm>
            <a:off x="5178490" y="3894626"/>
            <a:ext cx="6540760" cy="29799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1D84F1-E521-4404-AA6F-8D8A3B9CE684}"/>
              </a:ext>
            </a:extLst>
          </p:cNvPr>
          <p:cNvSpPr txBox="1">
            <a:spLocks/>
          </p:cNvSpPr>
          <p:nvPr/>
        </p:nvSpPr>
        <p:spPr>
          <a:xfrm>
            <a:off x="1380931" y="4394198"/>
            <a:ext cx="406814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Experienced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08822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055D-90CB-4614-9511-7763608B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956" y="2863458"/>
            <a:ext cx="8911687" cy="1280890"/>
          </a:xfrm>
        </p:spPr>
        <p:txBody>
          <a:bodyPr/>
          <a:lstStyle/>
          <a:p>
            <a:r>
              <a:rPr lang="en-US" b="1" dirty="0"/>
              <a:t>Query for Patients whose examination date between 4/2020 and 12/2021</a:t>
            </a:r>
            <a:endParaRPr lang="ar-EG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63AD2-97C2-4181-A52C-8DC0EA839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t="20272" r="34948" b="58095"/>
          <a:stretch/>
        </p:blipFill>
        <p:spPr>
          <a:xfrm>
            <a:off x="2831055" y="4348066"/>
            <a:ext cx="9360945" cy="2509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7C64D-2013-4B25-9B2E-A23B4F31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4" t="36327" r="23239" b="26667"/>
          <a:stretch/>
        </p:blipFill>
        <p:spPr>
          <a:xfrm>
            <a:off x="6472337" y="0"/>
            <a:ext cx="5719663" cy="2963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F31A0E-16C2-4EE3-AA8B-D1A2427EB433}"/>
              </a:ext>
            </a:extLst>
          </p:cNvPr>
          <p:cNvSpPr txBox="1">
            <a:spLocks/>
          </p:cNvSpPr>
          <p:nvPr/>
        </p:nvSpPr>
        <p:spPr>
          <a:xfrm>
            <a:off x="2010500" y="616197"/>
            <a:ext cx="188036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Fresh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52176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3466-5CA7-42BD-9F94-98989EC3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770" y="601545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/>
              <a:t>The Tables</a:t>
            </a:r>
            <a:endParaRPr lang="ar-EG" sz="4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30F7D-9CCD-454C-8A08-C9B81533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057" y="2152262"/>
            <a:ext cx="8915400" cy="377762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sz="3200" dirty="0"/>
              <a:t>Clinics</a:t>
            </a:r>
          </a:p>
          <a:p>
            <a:pPr algn="l" rtl="0"/>
            <a:r>
              <a:rPr lang="en-US" sz="3200" dirty="0"/>
              <a:t>Doctors</a:t>
            </a:r>
          </a:p>
          <a:p>
            <a:pPr algn="l" rtl="0"/>
            <a:r>
              <a:rPr lang="en-US" sz="3200" dirty="0"/>
              <a:t>Nurses</a:t>
            </a:r>
          </a:p>
          <a:p>
            <a:pPr algn="l" rtl="0"/>
            <a:r>
              <a:rPr lang="en-US" sz="3200" dirty="0"/>
              <a:t>Employees</a:t>
            </a:r>
          </a:p>
          <a:p>
            <a:pPr algn="l" rtl="0"/>
            <a:r>
              <a:rPr lang="en-US" sz="3200" dirty="0"/>
              <a:t>Medical Record (</a:t>
            </a:r>
            <a:r>
              <a:rPr lang="en-US" sz="3200" i="1" u="sng" dirty="0">
                <a:solidFill>
                  <a:schemeClr val="tx1"/>
                </a:solidFill>
              </a:rPr>
              <a:t>Junction table</a:t>
            </a:r>
            <a:r>
              <a:rPr lang="en-US" sz="3200" dirty="0"/>
              <a:t>)</a:t>
            </a:r>
          </a:p>
          <a:p>
            <a:pPr algn="l" rtl="0"/>
            <a:r>
              <a:rPr lang="en-US" sz="3200" dirty="0"/>
              <a:t>Reservation</a:t>
            </a:r>
          </a:p>
          <a:p>
            <a:pPr algn="l" rtl="0"/>
            <a:r>
              <a:rPr lang="en-US" sz="3200" dirty="0"/>
              <a:t>Patients</a:t>
            </a:r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3556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DF35-598C-465C-B429-0EC2929A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63" y="571242"/>
            <a:ext cx="8706747" cy="73815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Reports</a:t>
            </a:r>
            <a:endParaRPr lang="ar-EG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9859-F716-4901-B6D5-28ED9775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6" y="1362269"/>
            <a:ext cx="10885714" cy="5495731"/>
          </a:xfrm>
        </p:spPr>
        <p:txBody>
          <a:bodyPr>
            <a:normAutofit/>
          </a:bodyPr>
          <a:lstStyle/>
          <a:p>
            <a:pPr algn="l" rtl="0"/>
            <a:r>
              <a:rPr lang="en-US" sz="3000" u="sng" dirty="0"/>
              <a:t>Clinics.</a:t>
            </a:r>
          </a:p>
          <a:p>
            <a:pPr algn="l" rtl="0"/>
            <a:endParaRPr lang="en-US" sz="3000" dirty="0"/>
          </a:p>
          <a:p>
            <a:pPr algn="l" rtl="0"/>
            <a:endParaRPr lang="en-US" sz="3000" dirty="0"/>
          </a:p>
          <a:p>
            <a:pPr algn="l" rtl="0"/>
            <a:endParaRPr lang="en-US" sz="3000" dirty="0"/>
          </a:p>
          <a:p>
            <a:pPr algn="l" rtl="0"/>
            <a:r>
              <a:rPr lang="en-US" sz="3000" u="sng" dirty="0"/>
              <a:t>Doctors.</a:t>
            </a:r>
            <a:endParaRPr lang="ar-EG" sz="30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27649-769B-40B6-BDFE-10D9010A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2" t="22995" r="28520" b="18911"/>
          <a:stretch/>
        </p:blipFill>
        <p:spPr>
          <a:xfrm>
            <a:off x="5884505" y="3808964"/>
            <a:ext cx="6307493" cy="3035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D1FAA-2B46-4A5F-84C6-64DEC8AE6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2" t="22721" r="34184" b="30340"/>
          <a:stretch/>
        </p:blipFill>
        <p:spPr>
          <a:xfrm>
            <a:off x="5884505" y="317241"/>
            <a:ext cx="6307495" cy="321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87696-1088-4F3E-936C-E9AD05DD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196" y="0"/>
            <a:ext cx="10577804" cy="6923314"/>
          </a:xfrm>
        </p:spPr>
        <p:txBody>
          <a:bodyPr/>
          <a:lstStyle/>
          <a:p>
            <a:pPr algn="l" rtl="0"/>
            <a:r>
              <a:rPr lang="en-US" sz="3000" u="sng" dirty="0"/>
              <a:t>Nurses.</a:t>
            </a:r>
          </a:p>
          <a:p>
            <a:pPr algn="l" rtl="0"/>
            <a:endParaRPr lang="en-US" dirty="0"/>
          </a:p>
          <a:p>
            <a:pPr algn="l" rtl="0"/>
            <a:endParaRPr lang="en-US" sz="1800" dirty="0"/>
          </a:p>
          <a:p>
            <a:pPr algn="l" rtl="0"/>
            <a:endParaRPr lang="en-US" dirty="0"/>
          </a:p>
          <a:p>
            <a:pPr algn="l" rtl="0"/>
            <a:endParaRPr lang="en-US" sz="1800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sz="3000" u="sng" dirty="0"/>
              <a:t>Employees.</a:t>
            </a:r>
          </a:p>
          <a:p>
            <a:pPr algn="l" rtl="0"/>
            <a:endParaRPr lang="ar-E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5DFC5B-99C0-49B2-A870-1FFBF59D5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t="22819" r="19029" b="23490"/>
          <a:stretch/>
        </p:blipFill>
        <p:spPr>
          <a:xfrm>
            <a:off x="4702629" y="3560486"/>
            <a:ext cx="7504367" cy="3297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59E38-1963-468C-8EC3-014B95957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9" t="22925" r="34459" b="30408"/>
          <a:stretch/>
        </p:blipFill>
        <p:spPr>
          <a:xfrm>
            <a:off x="4702629" y="0"/>
            <a:ext cx="7489371" cy="28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53BC-BE54-4C60-806B-546E6E77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65" y="0"/>
            <a:ext cx="10587135" cy="6858000"/>
          </a:xfrm>
        </p:spPr>
        <p:txBody>
          <a:bodyPr/>
          <a:lstStyle/>
          <a:p>
            <a:pPr algn="l" rtl="0"/>
            <a:r>
              <a:rPr lang="en-US" sz="3000" u="sng" dirty="0"/>
              <a:t>Patients.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sz="3000" u="sng" dirty="0"/>
              <a:t>Medical Record.</a:t>
            </a:r>
          </a:p>
          <a:p>
            <a:pPr marL="0" indent="0" algn="l" rtl="0">
              <a:buNone/>
            </a:pP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1D042-549E-4002-935D-A0B845E91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9" t="23109" r="29795" b="20727"/>
          <a:stretch/>
        </p:blipFill>
        <p:spPr>
          <a:xfrm>
            <a:off x="5393095" y="-1"/>
            <a:ext cx="6798906" cy="304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1447D-31B1-4E36-8431-71598E08C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5" t="10068" r="31504" b="34966"/>
          <a:stretch/>
        </p:blipFill>
        <p:spPr>
          <a:xfrm>
            <a:off x="5393094" y="3088431"/>
            <a:ext cx="6798906" cy="37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3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06F7-D5E7-400A-A00D-64B41C72A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65" y="0"/>
            <a:ext cx="10587135" cy="6858000"/>
          </a:xfrm>
        </p:spPr>
        <p:txBody>
          <a:bodyPr/>
          <a:lstStyle/>
          <a:p>
            <a:pPr algn="l" rtl="0"/>
            <a:r>
              <a:rPr lang="en-US" sz="3000" u="sng" dirty="0"/>
              <a:t>Reservation.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sz="3000" u="sng" dirty="0"/>
              <a:t>Old Reservation. </a:t>
            </a:r>
          </a:p>
          <a:p>
            <a:pPr algn="l" rt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DF1BA-5D2E-4ED6-A9B1-EBC35823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5" t="23536" r="30561" b="49252"/>
          <a:stretch/>
        </p:blipFill>
        <p:spPr>
          <a:xfrm>
            <a:off x="5393095" y="3928187"/>
            <a:ext cx="6798905" cy="292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16130-0BBD-424C-B7B7-93E827F6D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t="12653" r="29821" b="14014"/>
          <a:stretch/>
        </p:blipFill>
        <p:spPr>
          <a:xfrm>
            <a:off x="5215812" y="0"/>
            <a:ext cx="6976188" cy="35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3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A07EB33-05FD-4E81-A52C-6FCEC840D1A9}"/>
              </a:ext>
            </a:extLst>
          </p:cNvPr>
          <p:cNvSpPr>
            <a:spLocks noGrp="1"/>
          </p:cNvSpPr>
          <p:nvPr/>
        </p:nvSpPr>
        <p:spPr>
          <a:xfrm>
            <a:off x="1687286" y="86794"/>
            <a:ext cx="10504714" cy="6771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000" u="sng" dirty="0"/>
              <a:t>Employees who work from 8 am to 8 pm.           </a:t>
            </a:r>
          </a:p>
          <a:p>
            <a:pPr algn="l" rtl="0">
              <a:buFont typeface="Wingdings" panose="05000000000000000000" pitchFamily="2" charset="2"/>
              <a:buChar char="Ø"/>
            </a:pPr>
            <a:endParaRPr lang="en-US" sz="2800" u="sng" dirty="0"/>
          </a:p>
          <a:p>
            <a:pPr algn="l" rtl="0">
              <a:buFont typeface="Wingdings" panose="05000000000000000000" pitchFamily="2" charset="2"/>
              <a:buChar char="Ø"/>
            </a:pPr>
            <a:endParaRPr lang="en-US" sz="2800" u="sng" dirty="0"/>
          </a:p>
          <a:p>
            <a:pPr algn="l" rtl="0">
              <a:buFont typeface="Wingdings" panose="05000000000000000000" pitchFamily="2" charset="2"/>
              <a:buChar char="Ø"/>
            </a:pPr>
            <a:endParaRPr lang="en-US" sz="2800" u="sng" dirty="0"/>
          </a:p>
          <a:p>
            <a:pPr marL="0" indent="0" algn="l" rtl="0">
              <a:buNone/>
            </a:pPr>
            <a:endParaRPr lang="en-US" sz="2800" u="sng" dirty="0"/>
          </a:p>
          <a:p>
            <a:pPr algn="l" rtl="0"/>
            <a:endParaRPr lang="en-US" sz="2800" u="sng" dirty="0"/>
          </a:p>
          <a:p>
            <a:pPr algn="l" rtl="0"/>
            <a:r>
              <a:rPr lang="en-US" sz="3000" u="sng" dirty="0"/>
              <a:t>Employees who will look at pension.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F760D-26DC-45FD-ABC7-EC0285AE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697" y="815116"/>
            <a:ext cx="7955303" cy="2263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BE599-59DB-437B-8C25-62A60324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80" y="4264090"/>
            <a:ext cx="7579820" cy="25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B07F79-B012-4A59-9A14-4389440F0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782" y="0"/>
            <a:ext cx="11028217" cy="6733309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Nurses who work at Neurologists Clinic.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lang="en-US" sz="2800" u="sng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lang="en-US" sz="2800" u="sng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r>
              <a:rPr lang="en-US" sz="28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/>
              </a:rPr>
              <a:t>Patients whose examination date between (4/2020 and 12/2020).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Char char=""/>
              <a:tabLst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B1C83-17D6-4DD6-80FB-BA6CAEE4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4" y="535998"/>
            <a:ext cx="6640286" cy="2076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F4ED7-6337-42EC-92BE-C8C081D65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23129" r="21480" b="23265"/>
          <a:stretch/>
        </p:blipFill>
        <p:spPr>
          <a:xfrm>
            <a:off x="4562670" y="3665274"/>
            <a:ext cx="7629330" cy="31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7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0517B1-A488-4711-BE04-77351798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608" y="0"/>
            <a:ext cx="10624457" cy="6858000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u="sng" dirty="0"/>
              <a:t>Experienced Employees.</a:t>
            </a: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br>
              <a:rPr lang="en-US" u="sng" dirty="0"/>
            </a:br>
            <a:r>
              <a:rPr lang="en-US" sz="3600" u="sng" dirty="0"/>
              <a:t>Patients who have</a:t>
            </a:r>
            <a:br>
              <a:rPr lang="en-US" sz="3600" u="sng" dirty="0"/>
            </a:br>
            <a:r>
              <a:rPr lang="en-US" sz="3600" u="sng" dirty="0"/>
              <a:t>dermatomyositis problems</a:t>
            </a:r>
            <a:br>
              <a:rPr lang="en-US" sz="3600" u="sng" dirty="0"/>
            </a:br>
            <a:br>
              <a:rPr lang="en-US" sz="3600" u="sng" dirty="0"/>
            </a:br>
            <a:br>
              <a:rPr lang="en-US" sz="3600" u="sng" dirty="0"/>
            </a:br>
            <a:br>
              <a:rPr lang="en-US" sz="3600" u="sng" dirty="0"/>
            </a:br>
            <a:endParaRPr lang="ar-EG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8F078-D0AF-49F6-983E-D9E94D20F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21019" r="29125" b="6870"/>
          <a:stretch/>
        </p:blipFill>
        <p:spPr>
          <a:xfrm>
            <a:off x="5859625" y="624109"/>
            <a:ext cx="6332376" cy="32387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52E-008A-462B-AE73-30DA23F30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2" t="22586" r="28521" b="46666"/>
          <a:stretch/>
        </p:blipFill>
        <p:spPr>
          <a:xfrm>
            <a:off x="6596743" y="4142792"/>
            <a:ext cx="5595257" cy="27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7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26A2-1BA3-43E7-92CD-8E4A517A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40134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Forms (15)</a:t>
            </a:r>
            <a:endParaRPr lang="ar-EG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8542-F718-4D8A-B6DE-225D218B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12" y="1259633"/>
            <a:ext cx="12005388" cy="5598367"/>
          </a:xfrm>
        </p:spPr>
        <p:txBody>
          <a:bodyPr/>
          <a:lstStyle/>
          <a:p>
            <a:pPr algn="l" rtl="0"/>
            <a:endParaRPr lang="en-US" sz="3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l" rtl="0"/>
            <a:r>
              <a:rPr lang="en-US" sz="32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Navigation form</a:t>
            </a:r>
          </a:p>
          <a:p>
            <a:pPr algn="l" rtl="0"/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4F5F1-8339-459D-BF61-D7076705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21360" r="1531" b="7876"/>
          <a:stretch/>
        </p:blipFill>
        <p:spPr>
          <a:xfrm>
            <a:off x="4040155" y="1821024"/>
            <a:ext cx="8151845" cy="50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9D1A-DB98-4086-8425-D94D4652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204" y="0"/>
            <a:ext cx="10605796" cy="6858000"/>
          </a:xfrm>
        </p:spPr>
        <p:txBody>
          <a:bodyPr>
            <a:normAutofit/>
          </a:bodyPr>
          <a:lstStyle/>
          <a:p>
            <a:pPr algn="l" rtl="0"/>
            <a:endParaRPr lang="en-US" sz="4000" dirty="0"/>
          </a:p>
          <a:p>
            <a:pPr algn="l" rtl="0"/>
            <a:r>
              <a:rPr lang="en-US" sz="4000" dirty="0"/>
              <a:t>Clinics Form</a:t>
            </a:r>
            <a:endParaRPr lang="ar-EG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1A0F8-53C5-4461-89DC-2130F3934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20680" b="9388"/>
          <a:stretch/>
        </p:blipFill>
        <p:spPr>
          <a:xfrm>
            <a:off x="1586204" y="2062064"/>
            <a:ext cx="10605796" cy="47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4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1F207-3365-4C3B-B539-07D9E6D8D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841" y="0"/>
            <a:ext cx="10503159" cy="685800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4000" dirty="0"/>
          </a:p>
          <a:p>
            <a:pPr algn="l" rtl="0"/>
            <a:r>
              <a:rPr lang="en-US" sz="4000" dirty="0"/>
              <a:t>Clinics data entry form </a:t>
            </a:r>
            <a:endParaRPr lang="ar-EG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ACDCA-49B1-411E-9320-E3440F036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21225" b="8707"/>
          <a:stretch/>
        </p:blipFill>
        <p:spPr>
          <a:xfrm>
            <a:off x="2062065" y="2052735"/>
            <a:ext cx="10129935" cy="48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4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9A57C9-B6CF-468A-B626-BACFDAFB7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599" y="1459907"/>
            <a:ext cx="3992732" cy="576262"/>
          </a:xfrm>
        </p:spPr>
        <p:txBody>
          <a:bodyPr/>
          <a:lstStyle/>
          <a:p>
            <a:pPr algn="ctr" rtl="0"/>
            <a:r>
              <a:rPr lang="en-US" sz="3200" dirty="0"/>
              <a:t>Clinics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1CFFB-D198-457A-8D98-9D30D3893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802" y="2912013"/>
            <a:ext cx="6160327" cy="308082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AE6855-5795-45F0-9B1D-B2F2460D5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8832" y="1593295"/>
            <a:ext cx="3999001" cy="442874"/>
          </a:xfrm>
        </p:spPr>
        <p:txBody>
          <a:bodyPr/>
          <a:lstStyle/>
          <a:p>
            <a:pPr algn="ctr"/>
            <a:r>
              <a:rPr lang="en-US" sz="3200" dirty="0"/>
              <a:t>Doctors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063E4F6-C4C6-4AFA-A0B8-7CF13AB570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5129" y="2912013"/>
            <a:ext cx="5806871" cy="3080824"/>
          </a:xfrm>
        </p:spPr>
      </p:pic>
    </p:spTree>
    <p:extLst>
      <p:ext uri="{BB962C8B-B14F-4D97-AF65-F5344CB8AC3E}">
        <p14:creationId xmlns:p14="http://schemas.microsoft.com/office/powerpoint/2010/main" val="765061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271BC-33EB-4965-8F98-2A9BAE57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139" y="-1"/>
            <a:ext cx="10381861" cy="6960637"/>
          </a:xfrm>
        </p:spPr>
        <p:txBody>
          <a:bodyPr>
            <a:normAutofit/>
          </a:bodyPr>
          <a:lstStyle/>
          <a:p>
            <a:pPr algn="l" rtl="0"/>
            <a:endParaRPr lang="en-US" sz="4000" dirty="0"/>
          </a:p>
          <a:p>
            <a:pPr algn="l" rtl="0"/>
            <a:r>
              <a:rPr lang="en-US" sz="4000" dirty="0"/>
              <a:t>Doctors form</a:t>
            </a:r>
            <a:endParaRPr lang="ar-EG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C93D0-8481-4FCE-AB24-2257AE03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20816" b="8980"/>
          <a:stretch/>
        </p:blipFill>
        <p:spPr>
          <a:xfrm>
            <a:off x="980238" y="1903445"/>
            <a:ext cx="11211762" cy="49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5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7B04-4B60-46EA-9940-244A516B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139" y="0"/>
            <a:ext cx="10381861" cy="6858000"/>
          </a:xfrm>
        </p:spPr>
        <p:txBody>
          <a:bodyPr/>
          <a:lstStyle/>
          <a:p>
            <a:pPr algn="l" rtl="0"/>
            <a:endParaRPr lang="en-US" sz="4000" dirty="0"/>
          </a:p>
          <a:p>
            <a:pPr algn="l" rtl="0"/>
            <a:r>
              <a:rPr lang="en-US" sz="4000" dirty="0"/>
              <a:t>Doctors data entry form</a:t>
            </a:r>
            <a:endParaRPr lang="ar-EG" sz="4000" dirty="0"/>
          </a:p>
          <a:p>
            <a:pPr algn="l" rtl="0"/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CF0AB-5253-476A-9088-F63102C08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20952" r="1275" b="8843"/>
          <a:stretch/>
        </p:blipFill>
        <p:spPr>
          <a:xfrm>
            <a:off x="1564432" y="2043404"/>
            <a:ext cx="10627568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5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DB7D2-F0B4-4569-8A47-8317618C8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1" y="-1"/>
            <a:ext cx="10493829" cy="6932645"/>
          </a:xfrm>
        </p:spPr>
        <p:txBody>
          <a:bodyPr>
            <a:normAutofit/>
          </a:bodyPr>
          <a:lstStyle/>
          <a:p>
            <a:pPr algn="l" rtl="0"/>
            <a:endParaRPr lang="en-US" sz="4000" dirty="0"/>
          </a:p>
          <a:p>
            <a:pPr algn="l" rtl="0"/>
            <a:r>
              <a:rPr lang="en-US" sz="4000" dirty="0"/>
              <a:t>Nurses form</a:t>
            </a:r>
          </a:p>
          <a:p>
            <a:pPr algn="l" rtl="0"/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B15D6-37EC-498E-9323-967CA7898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22041" b="8571"/>
          <a:stretch/>
        </p:blipFill>
        <p:spPr>
          <a:xfrm>
            <a:off x="1408922" y="2099387"/>
            <a:ext cx="10783078" cy="47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6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C213CB-8C09-463C-9990-D340CFB5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Nurses Data Entry form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79883-BB54-4DA7-A8B4-770382F99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9" t="20085" b="11014"/>
          <a:stretch/>
        </p:blipFill>
        <p:spPr>
          <a:xfrm>
            <a:off x="1485748" y="1978090"/>
            <a:ext cx="10706252" cy="4739950"/>
          </a:xfrm>
        </p:spPr>
      </p:pic>
    </p:spTree>
    <p:extLst>
      <p:ext uri="{BB962C8B-B14F-4D97-AF65-F5344CB8AC3E}">
        <p14:creationId xmlns:p14="http://schemas.microsoft.com/office/powerpoint/2010/main" val="312637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EC3A-A75F-41A7-A1EA-192CC60D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 form 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46ACB-E861-4EDB-AF3F-AA03A9879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2" t="19592" b="8544"/>
          <a:stretch/>
        </p:blipFill>
        <p:spPr>
          <a:xfrm>
            <a:off x="2311761" y="2026298"/>
            <a:ext cx="9880239" cy="4477139"/>
          </a:xfrm>
        </p:spPr>
      </p:pic>
    </p:spTree>
    <p:extLst>
      <p:ext uri="{BB962C8B-B14F-4D97-AF65-F5344CB8AC3E}">
        <p14:creationId xmlns:p14="http://schemas.microsoft.com/office/powerpoint/2010/main" val="2490843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59B-B7C0-44F6-B74F-B56B5B3A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Employees data entry form</a:t>
            </a:r>
            <a:br>
              <a:rPr lang="ar-EG" sz="3600" dirty="0"/>
            </a:b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66DA8-7D5B-4282-A56F-1091FD5B3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20827" b="7309"/>
          <a:stretch/>
        </p:blipFill>
        <p:spPr>
          <a:xfrm>
            <a:off x="2456970" y="2080726"/>
            <a:ext cx="9735030" cy="4432041"/>
          </a:xfrm>
        </p:spPr>
      </p:pic>
    </p:spTree>
    <p:extLst>
      <p:ext uri="{BB962C8B-B14F-4D97-AF65-F5344CB8AC3E}">
        <p14:creationId xmlns:p14="http://schemas.microsoft.com/office/powerpoint/2010/main" val="34218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E157-7E9F-43B4-88E2-6857173F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28" y="624110"/>
            <a:ext cx="8911687" cy="1280890"/>
          </a:xfrm>
        </p:spPr>
        <p:txBody>
          <a:bodyPr/>
          <a:lstStyle/>
          <a:p>
            <a:r>
              <a:rPr lang="en-US" sz="4400" b="1" dirty="0"/>
              <a:t>Team Members</a:t>
            </a:r>
            <a:endParaRPr lang="ar-EG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3AE0-D748-4A06-ADEB-4FD6066D5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528" y="1932821"/>
            <a:ext cx="9601196" cy="4301069"/>
          </a:xfrm>
        </p:spPr>
        <p:txBody>
          <a:bodyPr>
            <a:noAutofit/>
          </a:bodyPr>
          <a:lstStyle/>
          <a:p>
            <a:r>
              <a:rPr lang="ar-EG" sz="3200" dirty="0"/>
              <a:t>كلارا باسم فكري </a:t>
            </a:r>
          </a:p>
          <a:p>
            <a:r>
              <a:rPr lang="ar-EG" sz="3200" dirty="0"/>
              <a:t>ماريان أشرف بشري </a:t>
            </a:r>
          </a:p>
          <a:p>
            <a:r>
              <a:rPr lang="ar-EG" sz="3200" dirty="0"/>
              <a:t>كارن عصام ناجي </a:t>
            </a:r>
          </a:p>
          <a:p>
            <a:r>
              <a:rPr lang="ar-EG" sz="3200" dirty="0"/>
              <a:t>ماري جرجس حنا</a:t>
            </a:r>
          </a:p>
          <a:p>
            <a:r>
              <a:rPr lang="ar-EG" sz="3200" dirty="0"/>
              <a:t>ماريا ايمن ابراهيم  </a:t>
            </a:r>
          </a:p>
          <a:p>
            <a:r>
              <a:rPr lang="ar-EG" sz="3200" dirty="0"/>
              <a:t>ماجي صموئيل فرح </a:t>
            </a:r>
          </a:p>
          <a:p>
            <a:r>
              <a:rPr lang="ar-EG" sz="3200" dirty="0"/>
              <a:t>ماجي حمدي وسيلي</a:t>
            </a:r>
          </a:p>
        </p:txBody>
      </p:sp>
    </p:spTree>
    <p:extLst>
      <p:ext uri="{BB962C8B-B14F-4D97-AF65-F5344CB8AC3E}">
        <p14:creationId xmlns:p14="http://schemas.microsoft.com/office/powerpoint/2010/main" val="2812136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BE1F-D637-4C0B-BA35-F9062E45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783" y="596116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/>
              <a:t>You can find the Database on </a:t>
            </a:r>
            <a:endParaRPr lang="ar-EG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31E7-24B0-4D5A-8580-FA070138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670" y="1877005"/>
            <a:ext cx="9915330" cy="4980995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4000" dirty="0">
                <a:hlinkClick r:id="rId2"/>
              </a:rPr>
              <a:t>https://github.com/mMariaAyman/Project_IS</a:t>
            </a:r>
            <a:endParaRPr lang="en-US" sz="4000" dirty="0"/>
          </a:p>
          <a:p>
            <a:pPr algn="l" rtl="0">
              <a:buFont typeface="Wingdings" panose="05000000000000000000" pitchFamily="2" charset="2"/>
              <a:buChar char="Ø"/>
            </a:pPr>
            <a:endParaRPr lang="ar-EG" sz="4000" dirty="0"/>
          </a:p>
        </p:txBody>
      </p:sp>
    </p:spTree>
    <p:extLst>
      <p:ext uri="{BB962C8B-B14F-4D97-AF65-F5344CB8AC3E}">
        <p14:creationId xmlns:p14="http://schemas.microsoft.com/office/powerpoint/2010/main" val="1859001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4A44-8193-4584-8D60-C56F6D0BA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265" y="2416801"/>
            <a:ext cx="5629469" cy="202439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000" dirty="0"/>
              <a:t>Thank You</a:t>
            </a:r>
            <a:endParaRPr lang="ar-EG" sz="8000" dirty="0"/>
          </a:p>
        </p:txBody>
      </p:sp>
    </p:spTree>
    <p:extLst>
      <p:ext uri="{BB962C8B-B14F-4D97-AF65-F5344CB8AC3E}">
        <p14:creationId xmlns:p14="http://schemas.microsoft.com/office/powerpoint/2010/main" val="28564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FE20F-9990-45CF-9E7E-B1431D9F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7032" y="1470396"/>
            <a:ext cx="3992732" cy="576262"/>
          </a:xfrm>
        </p:spPr>
        <p:txBody>
          <a:bodyPr/>
          <a:lstStyle/>
          <a:p>
            <a:pPr algn="ctr"/>
            <a:r>
              <a:rPr lang="en-US" sz="3200" dirty="0"/>
              <a:t>Employees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A6416-B6DA-4D14-A36D-6C0D3F2F3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67773" y="1470396"/>
            <a:ext cx="3999001" cy="576262"/>
          </a:xfrm>
        </p:spPr>
        <p:txBody>
          <a:bodyPr/>
          <a:lstStyle/>
          <a:p>
            <a:pPr algn="ctr"/>
            <a:r>
              <a:rPr lang="en-US" sz="3200" dirty="0"/>
              <a:t>Medical Record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3CA81D-7C50-4B6B-B844-C94CFF7B2B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09707" y="3226440"/>
            <a:ext cx="4915135" cy="2759626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963C54-4A1E-48A5-BCE8-D1E3BA031C1A}"/>
              </a:ext>
            </a:extLst>
          </p:cNvPr>
          <p:cNvSpPr txBox="1">
            <a:spLocks/>
          </p:cNvSpPr>
          <p:nvPr/>
        </p:nvSpPr>
        <p:spPr>
          <a:xfrm>
            <a:off x="2589212" y="2632006"/>
            <a:ext cx="4342893" cy="3354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C82E9-99D7-424D-BC78-84CB77A1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" y="3226440"/>
            <a:ext cx="707806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EEBE1-9D47-48F6-852C-95E8928BA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043" y="1659070"/>
            <a:ext cx="3992732" cy="576262"/>
          </a:xfrm>
        </p:spPr>
        <p:txBody>
          <a:bodyPr/>
          <a:lstStyle/>
          <a:p>
            <a:pPr algn="ctr"/>
            <a:r>
              <a:rPr lang="en-US" sz="3200" dirty="0"/>
              <a:t>Nurses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E7F76A-B306-4B7F-836F-01CA8ADF3B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1223" y="3429000"/>
            <a:ext cx="5968373" cy="291536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9CB1F-5AA4-4567-B053-A5B4526EE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3535" y="1659070"/>
            <a:ext cx="3999001" cy="576262"/>
          </a:xfrm>
        </p:spPr>
        <p:txBody>
          <a:bodyPr/>
          <a:lstStyle/>
          <a:p>
            <a:pPr algn="ctr"/>
            <a:r>
              <a:rPr lang="en-US" sz="3200" dirty="0"/>
              <a:t>Patients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09F2ED-63A6-4A8D-813A-1FC0A051F4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23937" y="3428999"/>
            <a:ext cx="5133602" cy="2915369"/>
          </a:xfrm>
        </p:spPr>
      </p:pic>
    </p:spTree>
    <p:extLst>
      <p:ext uri="{BB962C8B-B14F-4D97-AF65-F5344CB8AC3E}">
        <p14:creationId xmlns:p14="http://schemas.microsoft.com/office/powerpoint/2010/main" val="267008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742A7-6168-4BF5-9BF7-C4963675D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634" y="1681344"/>
            <a:ext cx="3992732" cy="576262"/>
          </a:xfrm>
        </p:spPr>
        <p:txBody>
          <a:bodyPr/>
          <a:lstStyle/>
          <a:p>
            <a:pPr algn="ctr"/>
            <a:r>
              <a:rPr lang="en-US" sz="3200" dirty="0"/>
              <a:t>Reservation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F43D43-B520-4E7B-872D-C4869DDB2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673" y="3137096"/>
            <a:ext cx="5955052" cy="35494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C27028-4C23-4786-9769-8E041E9F1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20694" y="1681344"/>
            <a:ext cx="4577873" cy="576262"/>
          </a:xfrm>
        </p:spPr>
        <p:txBody>
          <a:bodyPr/>
          <a:lstStyle/>
          <a:p>
            <a:pPr algn="ctr"/>
            <a:r>
              <a:rPr lang="en-US" sz="3200" dirty="0"/>
              <a:t>Table Old Reservation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90D0B1-B5E7-4724-8833-F6E413F7E8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41824" y="3755294"/>
            <a:ext cx="5156743" cy="2096866"/>
          </a:xfrm>
        </p:spPr>
      </p:pic>
    </p:spTree>
    <p:extLst>
      <p:ext uri="{BB962C8B-B14F-4D97-AF65-F5344CB8AC3E}">
        <p14:creationId xmlns:p14="http://schemas.microsoft.com/office/powerpoint/2010/main" val="187536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7602-14E9-4F9E-A673-F8D7CD16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49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chemeClr val="tx1"/>
                </a:solidFill>
                <a:effectLst/>
                <a:latin typeface="Helvetica Neue"/>
              </a:rPr>
              <a:t>Entity Relationship Diagram</a:t>
            </a:r>
            <a:endParaRPr lang="ar-EG" sz="44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E51EE-A34D-441B-8EE2-943B79390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0" t="21828" r="16972" b="14863"/>
          <a:stretch/>
        </p:blipFill>
        <p:spPr>
          <a:xfrm>
            <a:off x="907401" y="1381181"/>
            <a:ext cx="10601131" cy="5327529"/>
          </a:xfrm>
        </p:spPr>
      </p:pic>
    </p:spTree>
    <p:extLst>
      <p:ext uri="{BB962C8B-B14F-4D97-AF65-F5344CB8AC3E}">
        <p14:creationId xmlns:p14="http://schemas.microsoft.com/office/powerpoint/2010/main" val="22329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F5B6-9AAF-488A-8AA2-250ECB43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146" y="586788"/>
            <a:ext cx="3018894" cy="775481"/>
          </a:xfrm>
        </p:spPr>
        <p:txBody>
          <a:bodyPr>
            <a:normAutofit/>
          </a:bodyPr>
          <a:lstStyle/>
          <a:p>
            <a:r>
              <a:rPr lang="en-US" sz="4400" b="1" dirty="0"/>
              <a:t>Relations</a:t>
            </a:r>
            <a:endParaRPr lang="ar-EG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876D-5067-4C22-910D-FC6C4220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20" y="1362269"/>
            <a:ext cx="11365480" cy="5495732"/>
          </a:xfrm>
        </p:spPr>
        <p:txBody>
          <a:bodyPr>
            <a:normAutofit/>
          </a:bodyPr>
          <a:lstStyle/>
          <a:p>
            <a:pPr algn="l" rtl="0"/>
            <a:r>
              <a:rPr lang="en-US" sz="3000" b="1" u="sng" dirty="0"/>
              <a:t>Nurses – Clinics (one to many)</a:t>
            </a:r>
          </a:p>
          <a:p>
            <a:pPr marL="0" indent="0" algn="l" rtl="0">
              <a:buNone/>
            </a:pPr>
            <a:r>
              <a:rPr lang="en-US" sz="3000" dirty="0"/>
              <a:t> One nurse has only one clinic, </a:t>
            </a:r>
          </a:p>
          <a:p>
            <a:pPr marL="0" indent="0" algn="l" rtl="0">
              <a:buNone/>
            </a:pPr>
            <a:r>
              <a:rPr lang="en-US" sz="3000" dirty="0"/>
              <a:t>but one clinic may have more </a:t>
            </a:r>
          </a:p>
          <a:p>
            <a:pPr marL="0" indent="0" algn="l" rtl="0">
              <a:buNone/>
            </a:pPr>
            <a:r>
              <a:rPr lang="en-US" sz="3000" dirty="0"/>
              <a:t>than one nurse.</a:t>
            </a:r>
          </a:p>
          <a:p>
            <a:pPr marL="0" indent="0" algn="l" rtl="0">
              <a:buNone/>
            </a:pPr>
            <a:endParaRPr lang="en-US" sz="3000" dirty="0"/>
          </a:p>
          <a:p>
            <a:pPr algn="l" rtl="0"/>
            <a:r>
              <a:rPr lang="en-US" sz="3000" b="1" u="sng" dirty="0"/>
              <a:t>Doctors – Clinics (one to many)</a:t>
            </a:r>
          </a:p>
          <a:p>
            <a:pPr marL="0" indent="0" algn="l" rtl="0">
              <a:buNone/>
            </a:pPr>
            <a:r>
              <a:rPr lang="en-US" sz="3000" dirty="0"/>
              <a:t>One doctor has only one clinic, </a:t>
            </a:r>
          </a:p>
          <a:p>
            <a:pPr marL="0" indent="0" algn="l" rtl="0">
              <a:buNone/>
            </a:pPr>
            <a:r>
              <a:rPr lang="en-US" sz="3000" dirty="0"/>
              <a:t>but one clinic may have more </a:t>
            </a:r>
          </a:p>
          <a:p>
            <a:pPr marL="0" indent="0" algn="l" rtl="0">
              <a:buNone/>
            </a:pPr>
            <a:r>
              <a:rPr lang="en-US" sz="3000" dirty="0"/>
              <a:t>than one doctor.</a:t>
            </a:r>
          </a:p>
          <a:p>
            <a:pPr marL="0" indent="0" algn="l" rtl="0">
              <a:buNone/>
            </a:pPr>
            <a:endParaRPr lang="en-US" sz="3000" dirty="0"/>
          </a:p>
          <a:p>
            <a:pPr marL="0" indent="0" algn="l" rtl="0">
              <a:buNone/>
            </a:pPr>
            <a:endParaRPr lang="ar-EG" sz="30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58BA21-3760-4F7C-97EC-5DEC876BB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8" t="41008" r="20845" b="21835"/>
          <a:stretch/>
        </p:blipFill>
        <p:spPr>
          <a:xfrm>
            <a:off x="7335962" y="4036056"/>
            <a:ext cx="4856038" cy="282194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34D3E-67D9-41CB-83CA-7A3BCB294B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5" t="25929" r="19205" b="44576"/>
          <a:stretch/>
        </p:blipFill>
        <p:spPr>
          <a:xfrm>
            <a:off x="7293321" y="820053"/>
            <a:ext cx="4941320" cy="29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7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3A7A0-3ED1-4B7E-96D0-D5A724F3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09" y="681134"/>
            <a:ext cx="11426891" cy="617686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000" dirty="0"/>
              <a:t>		</a:t>
            </a:r>
          </a:p>
          <a:p>
            <a:pPr algn="l" rtl="0"/>
            <a:r>
              <a:rPr lang="en-US" sz="3000" b="1" u="sng" dirty="0"/>
              <a:t>Doctors – Medical Record (one to many)</a:t>
            </a:r>
          </a:p>
          <a:p>
            <a:pPr marL="0" indent="0" algn="l" rtl="0">
              <a:buNone/>
            </a:pPr>
            <a:r>
              <a:rPr lang="en-US" sz="3000" dirty="0"/>
              <a:t>One medical record belongs to</a:t>
            </a:r>
          </a:p>
          <a:p>
            <a:pPr marL="0" indent="0" algn="l" rtl="0">
              <a:buNone/>
            </a:pPr>
            <a:r>
              <a:rPr lang="en-US" sz="3000" dirty="0"/>
              <a:t>one doctor, but one doctor may</a:t>
            </a:r>
          </a:p>
          <a:p>
            <a:pPr marL="0" indent="0" algn="l" rtl="0">
              <a:buNone/>
            </a:pPr>
            <a:r>
              <a:rPr lang="en-US" sz="3000" dirty="0"/>
              <a:t>have more than one medical record.</a:t>
            </a:r>
            <a:endParaRPr lang="en-US" sz="3000" b="1" u="sng" dirty="0"/>
          </a:p>
          <a:p>
            <a:pPr algn="l" rtl="0"/>
            <a:r>
              <a:rPr lang="en-US" sz="3000" b="1" u="sng" dirty="0"/>
              <a:t>Clinics – Reservation (one to many)</a:t>
            </a:r>
          </a:p>
          <a:p>
            <a:pPr marL="0" indent="0" algn="l" rtl="0">
              <a:buNone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One reservation belongs to one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clinic, but one clinic may have more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than one reservation.</a:t>
            </a:r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B5BFEE-90D7-4D4F-9BBD-F66DC62F6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5" t="60411" r="20528" b="14863"/>
          <a:stretch/>
        </p:blipFill>
        <p:spPr>
          <a:xfrm>
            <a:off x="8014996" y="1835071"/>
            <a:ext cx="4177004" cy="19998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49B19-41AD-4D23-9195-2F806764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7" t="38789" r="36017" b="43138"/>
          <a:stretch/>
        </p:blipFill>
        <p:spPr>
          <a:xfrm>
            <a:off x="7865353" y="4359805"/>
            <a:ext cx="4326647" cy="19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664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890</TotalTime>
  <Words>487</Words>
  <Application>Microsoft Office PowerPoint</Application>
  <PresentationFormat>Widescreen</PresentationFormat>
  <Paragraphs>141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Century Gothic</vt:lpstr>
      <vt:lpstr>Helvetica Neue</vt:lpstr>
      <vt:lpstr>Wingdings</vt:lpstr>
      <vt:lpstr>Wingdings 3</vt:lpstr>
      <vt:lpstr>Wisp</vt:lpstr>
      <vt:lpstr>Hospital Database</vt:lpstr>
      <vt:lpstr>The Tables</vt:lpstr>
      <vt:lpstr>PowerPoint Presentation</vt:lpstr>
      <vt:lpstr>PowerPoint Presentation</vt:lpstr>
      <vt:lpstr>PowerPoint Presentation</vt:lpstr>
      <vt:lpstr>PowerPoint Presentation</vt:lpstr>
      <vt:lpstr>Entity Relationship Diagram</vt:lpstr>
      <vt:lpstr>Relations</vt:lpstr>
      <vt:lpstr>PowerPoint Presentation</vt:lpstr>
      <vt:lpstr>PowerPoint Presentation</vt:lpstr>
      <vt:lpstr>PowerPoint Presentation</vt:lpstr>
      <vt:lpstr>Queries</vt:lpstr>
      <vt:lpstr>Deleted query</vt:lpstr>
      <vt:lpstr>Make Table        Append    </vt:lpstr>
      <vt:lpstr>Select query from more than one table.</vt:lpstr>
      <vt:lpstr> Query for number floor of every  clinic.  Query for shifts of employees.  </vt:lpstr>
      <vt:lpstr>Parameter query </vt:lpstr>
      <vt:lpstr>Query for employees who will look at pension </vt:lpstr>
      <vt:lpstr>Query for Patients whose examination date between 4/2020 and 12/2021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Experienced Employees.         Patients who have dermatomyositis problems    </vt:lpstr>
      <vt:lpstr>Forms (15)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Nurses Data Entry form</vt:lpstr>
      <vt:lpstr>Employees form </vt:lpstr>
      <vt:lpstr>Employees data entry form </vt:lpstr>
      <vt:lpstr>Team Members</vt:lpstr>
      <vt:lpstr>You can find the Database 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Database</dc:title>
  <dc:creator>Maria Ayman</dc:creator>
  <cp:lastModifiedBy>Maria Ayman</cp:lastModifiedBy>
  <cp:revision>139</cp:revision>
  <dcterms:created xsi:type="dcterms:W3CDTF">2022-01-04T12:40:53Z</dcterms:created>
  <dcterms:modified xsi:type="dcterms:W3CDTF">2022-01-05T06:26:33Z</dcterms:modified>
</cp:coreProperties>
</file>